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sldIdLst>
    <p:sldId id="256" r:id="rId3"/>
    <p:sldId id="268" r:id="rId4"/>
    <p:sldId id="258" r:id="rId5"/>
    <p:sldId id="272" r:id="rId6"/>
    <p:sldId id="273" r:id="rId7"/>
    <p:sldId id="274" r:id="rId8"/>
    <p:sldId id="275" r:id="rId9"/>
    <p:sldId id="259" r:id="rId10"/>
    <p:sldId id="260" r:id="rId11"/>
    <p:sldId id="270" r:id="rId12"/>
    <p:sldId id="262" r:id="rId13"/>
    <p:sldId id="269" r:id="rId14"/>
    <p:sldId id="264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Чиновники</c:v>
                </c:pt>
                <c:pt idx="1">
                  <c:v>сотрудники ГИБДД</c:v>
                </c:pt>
                <c:pt idx="2">
                  <c:v>сотрудники полиции</c:v>
                </c:pt>
                <c:pt idx="3">
                  <c:v>Работники мед. учереждений</c:v>
                </c:pt>
                <c:pt idx="4">
                  <c:v>Работники образования</c:v>
                </c:pt>
                <c:pt idx="5">
                  <c:v>Судебные приставы</c:v>
                </c:pt>
                <c:pt idx="6">
                  <c:v>Адвокаты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65</c:v>
                </c:pt>
                <c:pt idx="1">
                  <c:v>10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6736489708157911"/>
          <c:y val="0.10504416964111009"/>
          <c:w val="0.42406606480981696"/>
          <c:h val="0.843026771677451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03B0-9812-4EB0-BFCD-30986F15BEE4}" type="datetimeFigureOut">
              <a:rPr lang="ru-RU" smtClean="0">
                <a:solidFill>
                  <a:srgbClr val="C9C2D1"/>
                </a:solidFill>
              </a:rPr>
              <a:pPr/>
              <a:t>25.05.2021</a:t>
            </a:fld>
            <a:endParaRPr lang="ru-RU">
              <a:solidFill>
                <a:srgbClr val="C9C2D1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9C2D1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AB66-DFAF-4B86-AA81-BFB556915282}" type="slidenum">
              <a:rPr lang="ru-RU" smtClean="0">
                <a:solidFill>
                  <a:srgbClr val="C9C2D1"/>
                </a:solidFill>
              </a:rPr>
              <a:pPr/>
              <a:t>‹#›</a:t>
            </a:fld>
            <a:endParaRPr lang="ru-RU">
              <a:solidFill>
                <a:srgbClr val="C9C2D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03B0-9812-4EB0-BFCD-30986F15BEE4}" type="datetimeFigureOut">
              <a:rPr lang="ru-RU" smtClean="0">
                <a:solidFill>
                  <a:srgbClr val="C9C2D1"/>
                </a:solidFill>
              </a:rPr>
              <a:pPr/>
              <a:t>25.05.2021</a:t>
            </a:fld>
            <a:endParaRPr lang="ru-RU">
              <a:solidFill>
                <a:srgbClr val="C9C2D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9C2D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AB66-DFAF-4B86-AA81-BFB556915282}" type="slidenum">
              <a:rPr lang="ru-RU" smtClean="0">
                <a:solidFill>
                  <a:srgbClr val="C9C2D1"/>
                </a:solidFill>
              </a:rPr>
              <a:pPr/>
              <a:t>‹#›</a:t>
            </a:fld>
            <a:endParaRPr lang="ru-RU">
              <a:solidFill>
                <a:srgbClr val="C9C2D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03B0-9812-4EB0-BFCD-30986F15BEE4}" type="datetimeFigureOut">
              <a:rPr lang="ru-RU" smtClean="0">
                <a:solidFill>
                  <a:srgbClr val="C9C2D1"/>
                </a:solidFill>
              </a:rPr>
              <a:pPr/>
              <a:t>25.05.2021</a:t>
            </a:fld>
            <a:endParaRPr lang="ru-RU">
              <a:solidFill>
                <a:srgbClr val="C9C2D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9C2D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AB66-DFAF-4B86-AA81-BFB556915282}" type="slidenum">
              <a:rPr lang="ru-RU" smtClean="0">
                <a:solidFill>
                  <a:srgbClr val="C9C2D1"/>
                </a:solidFill>
              </a:rPr>
              <a:pPr/>
              <a:t>‹#›</a:t>
            </a:fld>
            <a:endParaRPr lang="ru-RU">
              <a:solidFill>
                <a:srgbClr val="C9C2D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03B0-9812-4EB0-BFCD-30986F15BEE4}" type="datetimeFigureOut">
              <a:rPr lang="ru-RU" smtClean="0">
                <a:solidFill>
                  <a:srgbClr val="C9C2D1"/>
                </a:solidFill>
              </a:rPr>
              <a:pPr/>
              <a:t>25.05.2021</a:t>
            </a:fld>
            <a:endParaRPr lang="ru-RU">
              <a:solidFill>
                <a:srgbClr val="C9C2D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9C2D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AB66-DFAF-4B86-AA81-BFB556915282}" type="slidenum">
              <a:rPr lang="ru-RU" smtClean="0">
                <a:solidFill>
                  <a:srgbClr val="C9C2D1"/>
                </a:solidFill>
              </a:rPr>
              <a:pPr/>
              <a:t>‹#›</a:t>
            </a:fld>
            <a:endParaRPr lang="ru-RU">
              <a:solidFill>
                <a:srgbClr val="C9C2D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03B0-9812-4EB0-BFCD-30986F15BEE4}" type="datetimeFigureOut">
              <a:rPr lang="ru-RU" smtClean="0">
                <a:solidFill>
                  <a:srgbClr val="C9C2D1"/>
                </a:solidFill>
              </a:rPr>
              <a:pPr/>
              <a:t>25.05.2021</a:t>
            </a:fld>
            <a:endParaRPr lang="ru-RU">
              <a:solidFill>
                <a:srgbClr val="C9C2D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9C2D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AB66-DFAF-4B86-AA81-BFB556915282}" type="slidenum">
              <a:rPr lang="ru-RU" smtClean="0">
                <a:solidFill>
                  <a:srgbClr val="C9C2D1"/>
                </a:solidFill>
              </a:rPr>
              <a:pPr/>
              <a:t>‹#›</a:t>
            </a:fld>
            <a:endParaRPr lang="ru-RU">
              <a:solidFill>
                <a:srgbClr val="C9C2D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03B0-9812-4EB0-BFCD-30986F15BEE4}" type="datetimeFigureOut">
              <a:rPr lang="ru-RU" smtClean="0">
                <a:solidFill>
                  <a:srgbClr val="C9C2D1"/>
                </a:solidFill>
              </a:rPr>
              <a:pPr/>
              <a:t>25.05.2021</a:t>
            </a:fld>
            <a:endParaRPr lang="ru-RU">
              <a:solidFill>
                <a:srgbClr val="C9C2D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C9AB66-DFAF-4B86-AA81-BFB556915282}" type="slidenum">
              <a:rPr lang="ru-RU" smtClean="0">
                <a:solidFill>
                  <a:srgbClr val="C9C2D1"/>
                </a:solidFill>
              </a:rPr>
              <a:pPr/>
              <a:t>‹#›</a:t>
            </a:fld>
            <a:endParaRPr lang="ru-RU">
              <a:solidFill>
                <a:srgbClr val="C9C2D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C9C2D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03B0-9812-4EB0-BFCD-30986F15BEE4}" type="datetimeFigureOut">
              <a:rPr lang="ru-RU" smtClean="0">
                <a:solidFill>
                  <a:srgbClr val="C9C2D1"/>
                </a:solidFill>
              </a:rPr>
              <a:pPr/>
              <a:t>25.05.2021</a:t>
            </a:fld>
            <a:endParaRPr lang="ru-RU">
              <a:solidFill>
                <a:srgbClr val="C9C2D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9C2D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AB66-DFAF-4B86-AA81-BFB556915282}" type="slidenum">
              <a:rPr lang="ru-RU" smtClean="0">
                <a:solidFill>
                  <a:srgbClr val="C9C2D1"/>
                </a:solidFill>
              </a:rPr>
              <a:pPr/>
              <a:t>‹#›</a:t>
            </a:fld>
            <a:endParaRPr lang="ru-RU">
              <a:solidFill>
                <a:srgbClr val="C9C2D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03B0-9812-4EB0-BFCD-30986F15BEE4}" type="datetimeFigureOut">
              <a:rPr lang="ru-RU" smtClean="0">
                <a:solidFill>
                  <a:srgbClr val="C9C2D1"/>
                </a:solidFill>
              </a:rPr>
              <a:pPr/>
              <a:t>25.05.2021</a:t>
            </a:fld>
            <a:endParaRPr lang="ru-RU">
              <a:solidFill>
                <a:srgbClr val="C9C2D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9C2D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7C9AB66-DFAF-4B86-AA81-BFB556915282}" type="slidenum">
              <a:rPr lang="ru-RU" smtClean="0">
                <a:solidFill>
                  <a:srgbClr val="C9C2D1"/>
                </a:solidFill>
              </a:rPr>
              <a:pPr/>
              <a:t>‹#›</a:t>
            </a:fld>
            <a:endParaRPr lang="ru-RU">
              <a:solidFill>
                <a:srgbClr val="C9C2D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38D03B0-9812-4EB0-BFCD-30986F15BEE4}" type="datetimeFigureOut">
              <a:rPr lang="ru-RU" smtClean="0">
                <a:solidFill>
                  <a:srgbClr val="C9C2D1"/>
                </a:solidFill>
              </a:rPr>
              <a:pPr/>
              <a:t>25.05.2021</a:t>
            </a:fld>
            <a:endParaRPr lang="ru-RU">
              <a:solidFill>
                <a:srgbClr val="C9C2D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9C2D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AB66-DFAF-4B86-AA81-BFB556915282}" type="slidenum">
              <a:rPr lang="ru-RU" smtClean="0">
                <a:solidFill>
                  <a:srgbClr val="C9C2D1"/>
                </a:solidFill>
              </a:rPr>
              <a:pPr/>
              <a:t>‹#›</a:t>
            </a:fld>
            <a:endParaRPr lang="ru-RU">
              <a:solidFill>
                <a:srgbClr val="C9C2D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03B0-9812-4EB0-BFCD-30986F15BEE4}" type="datetimeFigureOut">
              <a:rPr lang="ru-RU" smtClean="0">
                <a:solidFill>
                  <a:srgbClr val="C9C2D1"/>
                </a:solidFill>
              </a:rPr>
              <a:pPr/>
              <a:t>25.05.2021</a:t>
            </a:fld>
            <a:endParaRPr lang="ru-RU">
              <a:solidFill>
                <a:srgbClr val="C9C2D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9C2D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AB66-DFAF-4B86-AA81-BFB556915282}" type="slidenum">
              <a:rPr lang="ru-RU" smtClean="0">
                <a:solidFill>
                  <a:srgbClr val="C9C2D1"/>
                </a:solidFill>
              </a:rPr>
              <a:pPr/>
              <a:t>‹#›</a:t>
            </a:fld>
            <a:endParaRPr lang="ru-RU">
              <a:solidFill>
                <a:srgbClr val="C9C2D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03B0-9812-4EB0-BFCD-30986F15BEE4}" type="datetimeFigureOut">
              <a:rPr lang="ru-RU" smtClean="0">
                <a:solidFill>
                  <a:srgbClr val="C9C2D1"/>
                </a:solidFill>
              </a:rPr>
              <a:pPr/>
              <a:t>25.05.2021</a:t>
            </a:fld>
            <a:endParaRPr lang="ru-RU">
              <a:solidFill>
                <a:srgbClr val="C9C2D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9C2D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AB66-DFAF-4B86-AA81-BFB556915282}" type="slidenum">
              <a:rPr lang="ru-RU" smtClean="0">
                <a:solidFill>
                  <a:srgbClr val="C9C2D1"/>
                </a:solidFill>
              </a:rPr>
              <a:pPr/>
              <a:t>‹#›</a:t>
            </a:fld>
            <a:endParaRPr lang="ru-RU">
              <a:solidFill>
                <a:srgbClr val="C9C2D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99DB41-F87C-4BCB-AD0F-661A92023D18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FF1D57-B04E-437C-964B-D2D567D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i="1" dirty="0">
                <a:effectLst/>
              </a:rPr>
              <a:t>Коррупция и методы борьбы с ней</a:t>
            </a:r>
            <a:br>
              <a:rPr lang="ru-RU" b="0" i="1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b="1" i="1" dirty="0"/>
              <a:t>"Руки их обращены к тому, чтоб уметь делать зло; начальник требует подарков, и судья судит за взятки, а вельможи высказывают злые хотения души своей и извращают дело". (Книга пророка Михея, 7:3)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5624830"/>
            <a:ext cx="2828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Презентация выполнена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ченицей 10 класса</a:t>
            </a:r>
          </a:p>
          <a:p>
            <a:pPr algn="ctr"/>
            <a:r>
              <a:rPr lang="ru-RU" dirty="0" smtClean="0"/>
              <a:t>Зимаковой Юлией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260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Профессиональная коррумпированность по материалам СМИ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6433476"/>
              </p:ext>
            </p:extLst>
          </p:nvPr>
        </p:nvGraphicFramePr>
        <p:xfrm>
          <a:off x="19178" y="1772816"/>
          <a:ext cx="8892480" cy="474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1168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Влияние и последствия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r>
              <a:rPr lang="ru-RU" dirty="0" smtClean="0"/>
              <a:t>"</a:t>
            </a:r>
            <a:r>
              <a:rPr lang="ru-RU" dirty="0"/>
              <a:t>Коррупция, как рак, препятствует экономическому развитию" </a:t>
            </a:r>
            <a:r>
              <a:rPr lang="ru-RU" dirty="0" smtClean="0"/>
              <a:t>    (</a:t>
            </a:r>
            <a:r>
              <a:rPr lang="ru-RU" dirty="0"/>
              <a:t>Джеймс </a:t>
            </a:r>
            <a:r>
              <a:rPr lang="ru-RU" dirty="0" smtClean="0"/>
              <a:t>Вольфенсон)</a:t>
            </a:r>
          </a:p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r>
              <a:rPr lang="ru-RU" dirty="0"/>
              <a:t>"Корни этого явления [коррупции] лежат в том, что значительная часть населения просто плюет на соблюдение законов". </a:t>
            </a:r>
            <a:r>
              <a:rPr lang="ru-RU" dirty="0" smtClean="0"/>
              <a:t>                    (</a:t>
            </a:r>
            <a:r>
              <a:rPr lang="ru-RU" dirty="0"/>
              <a:t>Д.А. </a:t>
            </a:r>
            <a:r>
              <a:rPr lang="ru-RU" dirty="0" smtClean="0"/>
              <a:t>Медведев)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2127250" cy="2328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3498" y="1484784"/>
            <a:ext cx="1428750" cy="222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9323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бороться с коррупцией?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Не давать взятки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Ужесточить законы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Повысить зарплату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Навести порядок в стране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Воспитать нетерпимость к коррупции и уважение к закону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305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Мировой опыт борьбы с коррупцией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9210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5908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1451"/>
            <a:ext cx="386556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882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ru-RU" dirty="0"/>
              <a:t>"Возможно управлять страной с плохими законами, но невозможно управлять страной с недисциплинированными чиновниками" (Канцлер Германской империи Отто Фон Бисмарк</a:t>
            </a:r>
            <a:r>
              <a:rPr lang="ru-RU" dirty="0" smtClean="0"/>
              <a:t>)</a:t>
            </a:r>
          </a:p>
          <a:p>
            <a:pPr marL="36576" indent="0">
              <a:buNone/>
            </a:pPr>
            <a:r>
              <a:rPr lang="ru-RU" dirty="0"/>
              <a:t>"Если мы ликвидируем государство, мы ликвидируем коррупцию". (Гэри Стэнли Беккер - экономист, лауреат Нобелевской премии по экономике 1992 года)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950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</a:t>
            </a:r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36576" indent="0">
              <a:buNone/>
            </a:pPr>
            <a:r>
              <a:rPr lang="ru-RU" dirty="0"/>
              <a:t>Написать эссе по теме: </a:t>
            </a:r>
            <a:endParaRPr lang="ru-RU" dirty="0" smtClean="0"/>
          </a:p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r>
              <a:rPr lang="ru-RU" dirty="0" smtClean="0"/>
              <a:t>«</a:t>
            </a:r>
            <a:r>
              <a:rPr lang="ru-RU" dirty="0"/>
              <a:t>Коррупция - угроза национальной безопасности</a:t>
            </a:r>
            <a:r>
              <a:rPr lang="ru-RU" dirty="0" smtClean="0"/>
              <a:t>»  - 10 -11 </a:t>
            </a:r>
            <a:r>
              <a:rPr lang="ru-RU" dirty="0"/>
              <a:t>классы. </a:t>
            </a:r>
            <a:endParaRPr lang="ru-RU" dirty="0" smtClean="0"/>
          </a:p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r>
              <a:rPr lang="ru-RU" dirty="0" smtClean="0"/>
              <a:t>«</a:t>
            </a:r>
            <a:r>
              <a:rPr lang="ru-RU" dirty="0"/>
              <a:t>Как не стать коррупционером</a:t>
            </a:r>
            <a:r>
              <a:rPr lang="ru-RU" dirty="0" smtClean="0"/>
              <a:t>» - 9 </a:t>
            </a:r>
            <a:r>
              <a:rPr lang="ru-RU" dirty="0"/>
              <a:t>класс.</a:t>
            </a:r>
          </a:p>
        </p:txBody>
      </p:sp>
    </p:spTree>
    <p:extLst>
      <p:ext uri="{BB962C8B-B14F-4D97-AF65-F5344CB8AC3E}">
        <p14:creationId xmlns:p14="http://schemas.microsoft.com/office/powerpoint/2010/main" xmlns="" val="353581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10" y="2420888"/>
            <a:ext cx="8682037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941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6506" cy="4781127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ru-RU" dirty="0"/>
              <a:t>По </a:t>
            </a:r>
            <a:r>
              <a:rPr lang="ru-RU" dirty="0" smtClean="0"/>
              <a:t>определению </a:t>
            </a:r>
            <a:r>
              <a:rPr lang="ru-RU" dirty="0"/>
              <a:t>коррупция - это злоупотребление доверенной властью в частных интересах. В Федеральном законе РФ "О противодействии коррупции" дается максимально четкое определение: "злоупотребление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выгоды".</a:t>
            </a:r>
          </a:p>
        </p:txBody>
      </p:sp>
    </p:spTree>
    <p:extLst>
      <p:ext uri="{BB962C8B-B14F-4D97-AF65-F5344CB8AC3E}">
        <p14:creationId xmlns:p14="http://schemas.microsoft.com/office/powerpoint/2010/main" xmlns="" val="340473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древности.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216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"Князья твои законопреступники и сообщники воров; все они любят подарки, и гоняются за мздою…"; "Горе тем; которые за подарки оправдывают виновного и правых лишают законного!"</a:t>
            </a:r>
            <a:endParaRPr lang="ru-RU" dirty="0"/>
          </a:p>
        </p:txBody>
      </p:sp>
      <p:pic>
        <p:nvPicPr>
          <p:cNvPr id="1026" name="Picture 2" descr="Коррупция в России в XVII-XIX ве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24944"/>
            <a:ext cx="4655840" cy="3491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604694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219200"/>
          </a:xfrm>
        </p:spPr>
        <p:txBody>
          <a:bodyPr/>
          <a:lstStyle/>
          <a:p>
            <a:r>
              <a:rPr lang="ru-RU" dirty="0" smtClean="0"/>
              <a:t>Во времена Ивана  III.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265040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ru-RU" dirty="0" smtClean="0"/>
              <a:t>Мздоимство упоминается в русских летописях XIII в. Первое законодательное ограничение коррупционных действий принадлежит Ивану III. Его внук Иван Грозный в 1561 году ввел Судную грамоту, которая устанавливала санкции в виде смертной казни за получение взятки судебными чиновниками местного земского управления. Историко-правовые исследования неопровержимо доказывают, что коррупция существовала в обществе всегда, как только возник управленческий аппарат.</a:t>
            </a:r>
          </a:p>
        </p:txBody>
      </p:sp>
      <p:pic>
        <p:nvPicPr>
          <p:cNvPr id="15362" name="Picture 2" descr="Поход Ивана III на Новгород в 1471 году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46033"/>
            <a:ext cx="4881368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2929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r>
              <a:rPr lang="ru-RU" dirty="0" smtClean="0"/>
              <a:t>Продолжение истории.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409056"/>
          </a:xfrm>
        </p:spPr>
        <p:txBody>
          <a:bodyPr>
            <a:normAutofit fontScale="85000" lnSpcReduction="10000"/>
          </a:bodyPr>
          <a:lstStyle/>
          <a:p>
            <a:pPr marL="36576" indent="0">
              <a:buNone/>
            </a:pPr>
            <a:r>
              <a:rPr lang="ru-RU" dirty="0" smtClean="0"/>
              <a:t>Ко времени Алексея Михайловича Романова относится практически единственный народный бунт анти- коррупционной направленности. Он произошел в Москве в 1648 г. и закончился победой москвичей: хотя часть города сгорела вместе с немалым количеством мирных жителей</a:t>
            </a:r>
            <a:endParaRPr lang="ru-RU" dirty="0"/>
          </a:p>
        </p:txBody>
      </p:sp>
      <p:pic>
        <p:nvPicPr>
          <p:cNvPr id="17410" name="Picture 2" descr="Этот день в Русской истории Сегодня мы чтим память Царей Ал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01008"/>
            <a:ext cx="3170161" cy="3259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156251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Упоминание о коррупции в своде законов.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19256" cy="1977008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ru-RU" dirty="0" smtClean="0"/>
              <a:t>Вопросы уголовной ответственности за взяточничество и иные формы проявления корыстных злоупотреблений по службе нашли отражение в принятом в 1649 г. Соборном уложении. Статьи 5 и 7 Соборного уложения предусматривали уголовную ответственность за принятие вознаграждения должностными лицами судебных органов, а статья 6 расширяла круг субъектов подлежащих ответственности за получение взятки, то есть к ним стали относиться и лица, которые выполняли те же функции, что и судебные чиновники.</a:t>
            </a:r>
            <a:endParaRPr lang="ru-RU" dirty="0"/>
          </a:p>
        </p:txBody>
      </p:sp>
      <p:pic>
        <p:nvPicPr>
          <p:cNvPr id="18434" name="Picture 2" descr="First they ignore you, then they laugh at you, then they fight you, then you win. Mohandas Ghandhi - &quot;Сравнительная история зв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01008"/>
            <a:ext cx="3904337" cy="2924944"/>
          </a:xfrm>
          <a:prstGeom prst="rect">
            <a:avLst/>
          </a:prstGeom>
          <a:noFill/>
        </p:spPr>
      </p:pic>
      <p:pic>
        <p:nvPicPr>
          <p:cNvPr id="18436" name="Picture 4" descr="Скачать Царь Алексей Михайлович - Соборное уложение / 1649 &quot; Открытый торрент трекер. Скачать через торрент фильмы, иг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01008"/>
            <a:ext cx="2542750" cy="3034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767338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916832"/>
            <a:ext cx="2160240" cy="3000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347" y="1772816"/>
            <a:ext cx="2160240" cy="2894722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902442"/>
            <a:ext cx="2705613" cy="3530192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/>
              <a:t>коррупции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0614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возникновения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b="1" dirty="0"/>
              <a:t>В чем же корни коррупции</a:t>
            </a:r>
            <a:r>
              <a:rPr lang="ru-RU" b="1" dirty="0" smtClean="0"/>
              <a:t>?</a:t>
            </a:r>
          </a:p>
          <a:p>
            <a:pPr marL="36576" indent="0">
              <a:buNone/>
            </a:pPr>
            <a:endParaRPr lang="ru-RU" b="1" dirty="0"/>
          </a:p>
          <a:p>
            <a:pPr marL="36576" indent="0">
              <a:buNone/>
            </a:pPr>
            <a:r>
              <a:rPr lang="ru-RU" dirty="0"/>
              <a:t>- Низкая заработная плата государственных служащих</a:t>
            </a:r>
          </a:p>
          <a:p>
            <a:pPr marL="36576" indent="0">
              <a:buNone/>
            </a:pPr>
            <a:r>
              <a:rPr lang="ru-RU" dirty="0"/>
              <a:t>- Незнание законов</a:t>
            </a:r>
          </a:p>
          <a:p>
            <a:pPr marL="36576" indent="0">
              <a:buNone/>
            </a:pPr>
            <a:r>
              <a:rPr lang="ru-RU" dirty="0"/>
              <a:t>- Желание легкой наживы</a:t>
            </a:r>
          </a:p>
          <a:p>
            <a:pPr marL="36576" indent="0">
              <a:buNone/>
            </a:pPr>
            <a:r>
              <a:rPr lang="ru-RU" dirty="0"/>
              <a:t>- Частая сменяемость лиц на различных должностях</a:t>
            </a:r>
          </a:p>
          <a:p>
            <a:pPr marL="36576" indent="0">
              <a:buNone/>
            </a:pPr>
            <a:r>
              <a:rPr lang="ru-RU" dirty="0"/>
              <a:t>- Нестабильность в стране</a:t>
            </a:r>
          </a:p>
          <a:p>
            <a:pPr marL="36576" indent="0">
              <a:buNone/>
            </a:pPr>
            <a:r>
              <a:rPr lang="ru-RU" dirty="0"/>
              <a:t>- Коррупция как привычка</a:t>
            </a:r>
          </a:p>
          <a:p>
            <a:pPr marL="36576" indent="0">
              <a:buNone/>
            </a:pPr>
            <a:r>
              <a:rPr lang="ru-RU" dirty="0"/>
              <a:t>- Низкий уровень жизни населения</a:t>
            </a:r>
          </a:p>
          <a:p>
            <a:pPr marL="36576" indent="0">
              <a:buNone/>
            </a:pPr>
            <a:r>
              <a:rPr lang="ru-RU" dirty="0"/>
              <a:t>- Слабая развитость государственных институтов</a:t>
            </a:r>
          </a:p>
          <a:p>
            <a:pPr marL="36576" indent="0">
              <a:buNone/>
            </a:pPr>
            <a:r>
              <a:rPr lang="ru-RU" dirty="0"/>
              <a:t>- Безработица</a:t>
            </a:r>
          </a:p>
          <a:p>
            <a:pPr marL="36576" indent="0">
              <a:buNone/>
            </a:pPr>
            <a:r>
              <a:rPr lang="ru-RU" dirty="0"/>
              <a:t>- Неразвитость институтов гражданского общества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7103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404</TotalTime>
  <Words>557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Техническая</vt:lpstr>
      <vt:lpstr>1_Техническая</vt:lpstr>
      <vt:lpstr>Коррупция и методы борьбы с ней </vt:lpstr>
      <vt:lpstr>Результаты:</vt:lpstr>
      <vt:lpstr>Понятие коррупции</vt:lpstr>
      <vt:lpstr>В древности.</vt:lpstr>
      <vt:lpstr>Во времена Ивана  III.</vt:lpstr>
      <vt:lpstr>Продолжение истории.</vt:lpstr>
      <vt:lpstr>Упоминание о коррупции в своде законов.</vt:lpstr>
      <vt:lpstr>История коррупции</vt:lpstr>
      <vt:lpstr>Причины возникновения коррупции</vt:lpstr>
      <vt:lpstr>Профессиональная коррумпированность по материалам СМИ</vt:lpstr>
      <vt:lpstr>Влияние и последствия коррупции</vt:lpstr>
      <vt:lpstr>Как бороться с коррупцией?</vt:lpstr>
      <vt:lpstr>Мировой опыт борьбы с коррупцией</vt:lpstr>
      <vt:lpstr>Заключение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 и методы борьбы с ней</dc:title>
  <dc:creator>Wadim</dc:creator>
  <cp:lastModifiedBy>Зам по УВР</cp:lastModifiedBy>
  <cp:revision>17</cp:revision>
  <dcterms:created xsi:type="dcterms:W3CDTF">2014-11-30T14:50:50Z</dcterms:created>
  <dcterms:modified xsi:type="dcterms:W3CDTF">2021-05-25T08:29:28Z</dcterms:modified>
</cp:coreProperties>
</file>